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70" r:id="rId4"/>
    <p:sldId id="257" r:id="rId5"/>
    <p:sldId id="258" r:id="rId6"/>
    <p:sldId id="259" r:id="rId7"/>
    <p:sldId id="267" r:id="rId8"/>
    <p:sldId id="260" r:id="rId9"/>
    <p:sldId id="261" r:id="rId10"/>
    <p:sldId id="268" r:id="rId11"/>
    <p:sldId id="262" r:id="rId12"/>
    <p:sldId id="263" r:id="rId13"/>
    <p:sldId id="264" r:id="rId14"/>
    <p:sldId id="265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hRQelKOmV6OyPoa+Coym0V9DW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DBEEA2-0CDF-4A3A-BDEA-C77AA4F3F0FE}">
  <a:tblStyle styleId="{2FDBEEA2-0CDF-4A3A-BDEA-C77AA4F3F0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89796"/>
  </p:normalViewPr>
  <p:slideViewPr>
    <p:cSldViewPr snapToGrid="0">
      <p:cViewPr varScale="1">
        <p:scale>
          <a:sx n="114" d="100"/>
          <a:sy n="114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that the parameters permeate the model.</a:t>
            </a: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May not have measurements of all floating species or measurements at many time points.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Need a range of parameter values o explore.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Observed values may have noise.</a:t>
            </a:r>
            <a:endParaRPr dirty="0"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49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44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Exhaustive search is a search algorithm that looks at all combinations of parameter settings.</a:t>
            </a: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6"/>
          <a:stretch/>
        </p:blipFill>
        <p:spPr>
          <a:xfrm>
            <a:off x="6647234" y="5928416"/>
            <a:ext cx="71336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title"/>
          </p:nvPr>
        </p:nvSpPr>
        <p:spPr>
          <a:xfrm>
            <a:off x="895675" y="214057"/>
            <a:ext cx="10827137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/>
              <a:t>Parameter Fitting: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9" name="Google Shape;109;p1"/>
          <p:cNvSpPr txBox="1"/>
          <p:nvPr/>
        </p:nvSpPr>
        <p:spPr>
          <a:xfrm>
            <a:off x="2267093" y="4200848"/>
            <a:ext cx="8268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and Herber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M. Sauro</a:t>
            </a:r>
            <a:r>
              <a:rPr lang="en-US" sz="1800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aseline="30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Department of </a:t>
            </a:r>
            <a:r>
              <a:rPr lang="en-US" sz="1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BioEngineering</a:t>
            </a:r>
            <a:endParaRPr sz="1400" b="0" i="0" u="none" strike="noStrike" cap="none" baseline="30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October,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094" y="5939821"/>
            <a:ext cx="2075101" cy="34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8783" y="5930993"/>
            <a:ext cx="2172454" cy="3517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70078" y="91921"/>
            <a:ext cx="1208475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Concern 3 (Computational Complexity): The explosion of combinations of parameter values makes an optimal search infeasible.</a:t>
            </a:r>
            <a:endParaRPr sz="3600"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4816830" y="2340040"/>
            <a:ext cx="211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Parameters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 rot="5400000">
            <a:off x="-1160652" y="4265544"/>
            <a:ext cx="3704591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Possible values for a parameter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0" y="1462225"/>
            <a:ext cx="8571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1 microsecond for a simulation (single assignment of parameter settings).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log10(# hours) - time to simulate all combinations of parameter settings.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7"/>
          <p:cNvGraphicFramePr/>
          <p:nvPr>
            <p:extLst>
              <p:ext uri="{D42A27DB-BD31-4B8C-83A1-F6EECF244321}">
                <p14:modId xmlns:p14="http://schemas.microsoft.com/office/powerpoint/2010/main" val="3590463166"/>
              </p:ext>
            </p:extLst>
          </p:nvPr>
        </p:nvGraphicFramePr>
        <p:xfrm>
          <a:off x="982980" y="2744625"/>
          <a:ext cx="7959350" cy="3414075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18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E79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98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769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ADB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76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4" name="Google Shape;194;p7"/>
          <p:cNvGraphicFramePr/>
          <p:nvPr/>
        </p:nvGraphicFramePr>
        <p:xfrm>
          <a:off x="9525000" y="3429000"/>
          <a:ext cx="2419350" cy="2554440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B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6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9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century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Universe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14.09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122935" y="-168275"/>
            <a:ext cx="1190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Convex Fitting Surface Overcomes Computational Complexity</a:t>
            </a:r>
            <a:endParaRPr sz="3600" dirty="0"/>
          </a:p>
        </p:txBody>
      </p:sp>
      <p:pic>
        <p:nvPicPr>
          <p:cNvPr id="202" name="Google Shape;202;p8" descr="X_0  \rightarrow x \rightarrow X_1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900" y="1967200"/>
            <a:ext cx="3884624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\dot{x} = k_1 X_0 - k_2 x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3627" y="1967200"/>
            <a:ext cx="4312556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298" y="2837225"/>
            <a:ext cx="4173375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597" y="2837225"/>
            <a:ext cx="4173375" cy="28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6096000" y="5894900"/>
            <a:ext cx="6076225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Convex fitting surface. Gradient descent finds the best fit. 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Avoids computational complexity of exhaustive search.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71525" y="1031350"/>
            <a:ext cx="1101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Fitting Surface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Sum of square of residuals vs. parameter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Residuals = simulation results using the true settings parameters minus the results using other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349000" y="2652275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501675" y="2603300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42925" y="6047300"/>
            <a:ext cx="595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fitting surface is a “road map” for a search algorithm.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125" y="797525"/>
            <a:ext cx="4603251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Wolf Model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29650"/>
            <a:ext cx="6240825" cy="38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7079025" y="4559950"/>
            <a:ext cx="491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descent can get stuck in ridges.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456900" y="23497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Combinations of J2_k, J1_Ki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Factors Affecting Computational Complexity of Fitting</a:t>
            </a:r>
            <a:endParaRPr sz="3600" dirty="0"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152400" y="1825625"/>
            <a:ext cx="7993500" cy="25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Fitting surface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Number of parameters, number of levels (settings)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Starting point for the search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Search algorithm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200" y="4374830"/>
            <a:ext cx="3509901" cy="2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795" y="1995725"/>
            <a:ext cx="2687750" cy="1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9110525" y="1690813"/>
            <a:ext cx="2232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parameters, 1 species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9049750" y="3923013"/>
            <a:ext cx="22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Glycolytic Oscillations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-269125" y="5013450"/>
            <a:ext cx="8833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Parameter fitting is an exploratory data analysis (EDA).</a:t>
            </a:r>
            <a:endParaRPr b="1" dirty="0"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CBCA-6548-1F0D-5568-369F71D5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Parameter 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E38C9-D1D3-7CE2-5631-9997BAC1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Identifiability</a:t>
            </a:r>
            <a:r>
              <a:rPr lang="en-US" dirty="0"/>
              <a:t> – Is it possible to find values of parameters from the data?</a:t>
            </a:r>
          </a:p>
          <a:p>
            <a:r>
              <a:rPr lang="en-US" b="1" dirty="0"/>
              <a:t>Overfitting</a:t>
            </a:r>
            <a:r>
              <a:rPr lang="en-US" dirty="0"/>
              <a:t> – Are there so many parameters and so little data that the parameters we find are not unique?</a:t>
            </a:r>
          </a:p>
          <a:p>
            <a:r>
              <a:rPr lang="en-US" b="1" dirty="0"/>
              <a:t>Computational complexity </a:t>
            </a:r>
            <a:r>
              <a:rPr lang="en-US" dirty="0"/>
              <a:t>– Does the time to explore the space of possible parameter values too large?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DEAC-6C6F-E9FA-6BAB-5A7A4B914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89EB-1F3A-E954-42AD-5CAA63AE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0C084-8529-8EA5-5BE3-AF6B88783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is a kind of identifiability problem</a:t>
            </a:r>
          </a:p>
          <a:p>
            <a:r>
              <a:rPr lang="en-US" dirty="0"/>
              <a:t>Include </a:t>
            </a:r>
            <a:r>
              <a:rPr lang="en-US"/>
              <a:t>a discussion of R**2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EACF9-199D-108A-91F3-43E9A1D99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CB2D1-ACC2-EF8E-5E96-8D78E3970CEB}"/>
              </a:ext>
            </a:extLst>
          </p:cNvPr>
          <p:cNvSpPr txBox="1"/>
          <p:nvPr/>
        </p:nvSpPr>
        <p:spPr>
          <a:xfrm>
            <a:off x="8408020" y="21298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4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1201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What’s Parameter Fitting? Why is it important?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43225"/>
            <a:ext cx="118872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4844975" y="5936825"/>
            <a:ext cx="4079700" cy="354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683175" y="6291425"/>
            <a:ext cx="4079700" cy="30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 idx="4294967295"/>
          </p:nvPr>
        </p:nvSpPr>
        <p:spPr>
          <a:xfrm>
            <a:off x="838200" y="-244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Wolf2000 Model of Glycolytic Oscillations</a:t>
            </a:r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0" y="788375"/>
            <a:ext cx="11655777" cy="25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50" y="3944125"/>
            <a:ext cx="2839132" cy="26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7282" y="4041000"/>
            <a:ext cx="2240687" cy="2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280150" y="3428575"/>
            <a:ext cx="76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Parameters and their settings in the published work.</a:t>
            </a:r>
            <a:endParaRPr sz="22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6550" y="4395725"/>
            <a:ext cx="5320949" cy="2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8522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7478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94336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8824000" y="1368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5852200" y="1597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896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99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9378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5474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92050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0424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5166400" y="2130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261400" y="2359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4480600" y="2511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45568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6142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889800" y="2892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3871000" y="3121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566200" y="987850"/>
            <a:ext cx="1192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Basics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8200" y="1507129"/>
            <a:ext cx="10515600" cy="26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Objective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Find values of parameters that make the model fit observed data.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i="1" dirty="0"/>
              <a:t>Residuals</a:t>
            </a:r>
            <a:endParaRPr b="1" i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Difference between observed values of data (floating species) and simulated values</a:t>
            </a:r>
          </a:p>
          <a:p>
            <a:pPr>
              <a:spcBef>
                <a:spcPts val="0"/>
              </a:spcBef>
            </a:pPr>
            <a:r>
              <a:rPr lang="en-US" dirty="0"/>
              <a:t>Parameter fitting is an optimization: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parameter values that minimize the residuals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694D4E-B5A7-4789-139E-7F21D87B443D}"/>
              </a:ext>
            </a:extLst>
          </p:cNvPr>
          <p:cNvGrpSpPr/>
          <p:nvPr/>
        </p:nvGrpSpPr>
        <p:grpSpPr>
          <a:xfrm>
            <a:off x="750166" y="4355098"/>
            <a:ext cx="2780719" cy="2217006"/>
            <a:chOff x="750166" y="4139344"/>
            <a:chExt cx="2780719" cy="2217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099066-13C7-D973-64B3-54DF9CCB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166" y="4253230"/>
              <a:ext cx="2780719" cy="210312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4FE436-F5D9-5019-9E1D-F0718DB2934B}"/>
                </a:ext>
              </a:extLst>
            </p:cNvPr>
            <p:cNvSpPr/>
            <p:nvPr/>
          </p:nvSpPr>
          <p:spPr>
            <a:xfrm>
              <a:off x="1307989" y="4273778"/>
              <a:ext cx="1671517" cy="14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Observational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15E8-2F62-9770-EF0A-DD0E37572809}"/>
                </a:ext>
              </a:extLst>
            </p:cNvPr>
            <p:cNvSpPr txBox="1"/>
            <p:nvPr/>
          </p:nvSpPr>
          <p:spPr>
            <a:xfrm>
              <a:off x="1369255" y="4139344"/>
              <a:ext cx="1686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Observational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A3EF6-9921-73FF-BE02-48E92FC83D9D}"/>
              </a:ext>
            </a:extLst>
          </p:cNvPr>
          <p:cNvGrpSpPr/>
          <p:nvPr/>
        </p:nvGrpSpPr>
        <p:grpSpPr>
          <a:xfrm>
            <a:off x="4151272" y="4086875"/>
            <a:ext cx="3227846" cy="2485229"/>
            <a:chOff x="4038258" y="3871121"/>
            <a:chExt cx="3227846" cy="2485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DAF5AD-1DCC-E6BD-825E-ECFD4240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258" y="4253230"/>
              <a:ext cx="3009180" cy="210312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D9D3F7-95B0-AF49-4A8D-6E150B62E86E}"/>
                </a:ext>
              </a:extLst>
            </p:cNvPr>
            <p:cNvSpPr/>
            <p:nvPr/>
          </p:nvSpPr>
          <p:spPr>
            <a:xfrm>
              <a:off x="5009934" y="4139344"/>
              <a:ext cx="1086065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9A9AE-FF58-F58E-99BA-0C757BE2892A}"/>
                </a:ext>
              </a:extLst>
            </p:cNvPr>
            <p:cNvSpPr txBox="1"/>
            <p:nvPr/>
          </p:nvSpPr>
          <p:spPr>
            <a:xfrm>
              <a:off x="4173894" y="3871121"/>
              <a:ext cx="3092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 results for an assignment of values to parameters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F0020C-997C-1C5C-C684-D91DF58816C2}"/>
              </a:ext>
            </a:extLst>
          </p:cNvPr>
          <p:cNvGrpSpPr/>
          <p:nvPr/>
        </p:nvGrpSpPr>
        <p:grpSpPr>
          <a:xfrm>
            <a:off x="7968473" y="4195289"/>
            <a:ext cx="2915538" cy="2376815"/>
            <a:chOff x="7968473" y="3979535"/>
            <a:chExt cx="2915538" cy="23768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47AFAE-1D3D-6A8C-EA76-6761A197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8473" y="4253230"/>
              <a:ext cx="2915538" cy="21031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14F51-3B33-886E-6C08-55CF0853EDB5}"/>
                </a:ext>
              </a:extLst>
            </p:cNvPr>
            <p:cNvSpPr/>
            <p:nvPr/>
          </p:nvSpPr>
          <p:spPr>
            <a:xfrm>
              <a:off x="9067800" y="4118430"/>
              <a:ext cx="914400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BC391-1EE4-D1BB-B197-87A2158CEC15}"/>
                </a:ext>
              </a:extLst>
            </p:cNvPr>
            <p:cNvSpPr txBox="1"/>
            <p:nvPr/>
          </p:nvSpPr>
          <p:spPr>
            <a:xfrm>
              <a:off x="8880973" y="3979535"/>
              <a:ext cx="971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/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blipFill>
                <a:blip r:embed="rId6"/>
                <a:stretch>
                  <a:fillRect l="-3846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/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-56114"/>
            <a:ext cx="1078187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Parameter Fitting Algorithm: Inputs/Outputs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6</a:t>
            </a:fld>
            <a:endParaRPr sz="1300"/>
          </a:p>
        </p:txBody>
      </p:sp>
      <p:sp>
        <p:nvSpPr>
          <p:cNvPr id="170" name="Google Shape;170;p5"/>
          <p:cNvSpPr txBox="1"/>
          <p:nvPr/>
        </p:nvSpPr>
        <p:spPr>
          <a:xfrm>
            <a:off x="68391" y="5041254"/>
            <a:ext cx="481258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“good” choice of the values for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Courier New"/>
                <a:cs typeface="Courier New"/>
                <a:sym typeface="Courier New"/>
              </a:rPr>
              <a:t>”Good” means that the residuals are small.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535BD6-33BA-05DB-89FA-6A41DC199571}"/>
              </a:ext>
            </a:extLst>
          </p:cNvPr>
          <p:cNvGrpSpPr/>
          <p:nvPr/>
        </p:nvGrpSpPr>
        <p:grpSpPr>
          <a:xfrm>
            <a:off x="85661" y="1456713"/>
            <a:ext cx="5291150" cy="1897548"/>
            <a:chOff x="85661" y="1456713"/>
            <a:chExt cx="5291150" cy="1897548"/>
          </a:xfrm>
        </p:grpSpPr>
        <p:sp>
          <p:nvSpPr>
            <p:cNvPr id="169" name="Google Shape;169;p5"/>
            <p:cNvSpPr txBox="1"/>
            <p:nvPr/>
          </p:nvSpPr>
          <p:spPr>
            <a:xfrm>
              <a:off x="85661" y="1456713"/>
              <a:ext cx="529115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model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describes time evolution of species concentrations and fluxes based 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</a:t>
              </a:r>
              <a:endParaRPr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2" name="Google Shape;129;p3">
              <a:extLst>
                <a:ext uri="{FF2B5EF4-FFF2-40B4-BE49-F238E27FC236}">
                  <a16:creationId xmlns:a16="http://schemas.microsoft.com/office/drawing/2014/main" id="{A9EDBE79-03BF-F709-0508-94B6F5740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292" y="2091680"/>
              <a:ext cx="4664466" cy="1262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CA80A1-DB2E-21A5-0367-530212198137}"/>
              </a:ext>
            </a:extLst>
          </p:cNvPr>
          <p:cNvSpPr txBox="1"/>
          <p:nvPr/>
        </p:nvSpPr>
        <p:spPr>
          <a:xfrm>
            <a:off x="131917" y="93602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CF817-D480-74A1-96F4-8D4C3259E9E4}"/>
              </a:ext>
            </a:extLst>
          </p:cNvPr>
          <p:cNvSpPr txBox="1"/>
          <p:nvPr/>
        </p:nvSpPr>
        <p:spPr>
          <a:xfrm>
            <a:off x="99213" y="4314213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Outputs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3CD5E5-BCCD-9F54-C4CF-A9DD6FCE9BBE}"/>
              </a:ext>
            </a:extLst>
          </p:cNvPr>
          <p:cNvGrpSpPr/>
          <p:nvPr/>
        </p:nvGrpSpPr>
        <p:grpSpPr>
          <a:xfrm>
            <a:off x="5748394" y="1456713"/>
            <a:ext cx="3125912" cy="2170074"/>
            <a:chOff x="5748394" y="1456713"/>
            <a:chExt cx="3125912" cy="21700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219B00-8515-296A-E163-6DBB77FADED9}"/>
                </a:ext>
              </a:extLst>
            </p:cNvPr>
            <p:cNvSpPr txBox="1"/>
            <p:nvPr/>
          </p:nvSpPr>
          <p:spPr>
            <a:xfrm>
              <a:off x="5748394" y="1456713"/>
              <a:ext cx="31259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parametersToEstimate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parameters to be estimated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EBA590-9D52-3CC6-6765-CB6A812F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559" y="2091680"/>
              <a:ext cx="1083264" cy="15351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01B7C8-B6C6-59E8-30DD-CBD246F3B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49" y="2091680"/>
              <a:ext cx="563918" cy="13257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79CE2-CFEF-86BD-97F5-5C7DD733B6C6}"/>
              </a:ext>
            </a:extLst>
          </p:cNvPr>
          <p:cNvGrpSpPr/>
          <p:nvPr/>
        </p:nvGrpSpPr>
        <p:grpSpPr>
          <a:xfrm>
            <a:off x="9048964" y="1456713"/>
            <a:ext cx="3287731" cy="2635118"/>
            <a:chOff x="9048964" y="1456713"/>
            <a:chExt cx="3287731" cy="26351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E54764-9000-1E50-8084-A3B6EB38B3D6}"/>
                </a:ext>
              </a:extLst>
            </p:cNvPr>
            <p:cNvSpPr txBox="1"/>
            <p:nvPr/>
          </p:nvSpPr>
          <p:spPr>
            <a:xfrm>
              <a:off x="9048964" y="1456713"/>
              <a:ext cx="3287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observedValues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time course values of species concentrations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6B968A-F26B-76F6-CD13-02E354AC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964" y="2091680"/>
              <a:ext cx="2944116" cy="200015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EC988-65D5-9C0D-FC02-8508C17F3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919" y="4890036"/>
            <a:ext cx="3129681" cy="15538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29ED2-6799-B2E1-7994-0A02C928D5D9}"/>
              </a:ext>
            </a:extLst>
          </p:cNvPr>
          <p:cNvCxnSpPr>
            <a:cxnSpLocks/>
          </p:cNvCxnSpPr>
          <p:nvPr/>
        </p:nvCxnSpPr>
        <p:spPr>
          <a:xfrm>
            <a:off x="123292" y="4252568"/>
            <a:ext cx="11784456" cy="7434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Generic Algorithm for Kinetic Model Parameter Fitting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7</a:t>
            </a:fld>
            <a:endParaRPr sz="1300"/>
          </a:p>
        </p:txBody>
      </p:sp>
      <p:sp>
        <p:nvSpPr>
          <p:cNvPr id="169" name="Google Shape;169;p5"/>
          <p:cNvSpPr txBox="1"/>
          <p:nvPr/>
        </p:nvSpPr>
        <p:spPr>
          <a:xfrm>
            <a:off x="804850" y="1791100"/>
            <a:ext cx="966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describes time evolution of species concentrations and fluxes based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to be estimated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 course values of species concentrations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804850" y="3035350"/>
            <a:ext cx="96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good choice of the values for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804850" y="3848500"/>
            <a:ext cx="9667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until small residuals or exceed runtime limits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armater</a:t>
            </a: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ettings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new assignment of values to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run model using 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residuals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smaller than previous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very small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218207" y="4471775"/>
            <a:ext cx="5953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9568622" y="4095448"/>
            <a:ext cx="18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search algorithm</a:t>
            </a:r>
            <a:endParaRPr sz="1500" b="1" i="0" u="none" strike="noStrike" cap="none" dirty="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345689" y="506187"/>
            <a:ext cx="1162562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1 (Identifiability): Is it possible to determine parameter values from the available data? (Do some parameters have no effect on the data?)</a:t>
            </a:r>
            <a:endParaRPr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7456621" y="5033294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922811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6" name="Picture 2" descr="Amazon.com: Heka Naturals Russian Nesting Dolls, 5 Traditional Matryoshka  Hohloma Style | Babushka Wooden Dolls, Golden Leave and Red Berries Design,  Hand Made in Russia | Hohloma, 5 Pieces, 6.7 inches : Toys &amp; Games">
            <a:extLst>
              <a:ext uri="{FF2B5EF4-FFF2-40B4-BE49-F238E27FC236}">
                <a16:creationId xmlns:a16="http://schemas.microsoft.com/office/drawing/2014/main" id="{2430DA0C-D37C-0AF7-6873-7072F113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48" y="4330893"/>
            <a:ext cx="3632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93DC6F-BA66-7874-1823-7D033B02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71" y="4026093"/>
            <a:ext cx="13208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A1392-95B8-1353-4DF5-D285DBDC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65" y="4026093"/>
            <a:ext cx="21082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582F4-8EFE-63E6-F0FB-AC5E5D4E57A4}"/>
              </a:ext>
            </a:extLst>
          </p:cNvPr>
          <p:cNvSpPr txBox="1"/>
          <p:nvPr/>
        </p:nvSpPr>
        <p:spPr>
          <a:xfrm>
            <a:off x="758283" y="2337398"/>
            <a:ext cx="347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Analogy with “Russian dolls”.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610C8-B9B5-C384-F50E-04D0D70102A5}"/>
              </a:ext>
            </a:extLst>
          </p:cNvPr>
          <p:cNvSpPr txBox="1"/>
          <p:nvPr/>
        </p:nvSpPr>
        <p:spPr>
          <a:xfrm>
            <a:off x="1064013" y="2893958"/>
            <a:ext cx="2213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You see one doll.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A6765-DAAD-D8F0-AA25-0241E25A8772}"/>
              </a:ext>
            </a:extLst>
          </p:cNvPr>
          <p:cNvSpPr txBox="1"/>
          <p:nvPr/>
        </p:nvSpPr>
        <p:spPr>
          <a:xfrm>
            <a:off x="4085021" y="2893958"/>
            <a:ext cx="277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But you look inside (get more data), and there’s another.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04C80-09AA-5506-E58B-0E861EE6D6B4}"/>
              </a:ext>
            </a:extLst>
          </p:cNvPr>
          <p:cNvSpPr txBox="1"/>
          <p:nvPr/>
        </p:nvSpPr>
        <p:spPr>
          <a:xfrm>
            <a:off x="7645830" y="2893958"/>
            <a:ext cx="2994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If you look closer still (gather more data), and there are many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6" y="1661275"/>
            <a:ext cx="9412354" cy="4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779250" y="6090625"/>
            <a:ext cx="1072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in Systems Biology almost always have many more than five parameters.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2 (Overfitting): Fitting a large number of parameters to a small dataset.</a:t>
            </a:r>
            <a:endParaRPr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6684725" y="438652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3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803</Words>
  <Application>Microsoft Macintosh PowerPoint</Application>
  <PresentationFormat>Widescreen</PresentationFormat>
  <Paragraphs>188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Encode Sans Condensed</vt:lpstr>
      <vt:lpstr>Office Theme</vt:lpstr>
      <vt:lpstr>Office Theme</vt:lpstr>
      <vt:lpstr>Parameter Fitting: Overview</vt:lpstr>
      <vt:lpstr>Notes</vt:lpstr>
      <vt:lpstr>What’s Parameter Fitting? Why is it important?</vt:lpstr>
      <vt:lpstr>Wolf2000 Model of Glycolytic Oscillations</vt:lpstr>
      <vt:lpstr>Fitting Basics</vt:lpstr>
      <vt:lpstr>Parameter Fitting Algorithm: Inputs/Outputs</vt:lpstr>
      <vt:lpstr>Generic Algorithm for Kinetic Model Parameter Fitting</vt:lpstr>
      <vt:lpstr>Concern 1 (Identifiability): Is it possible to determine parameter values from the available data? (Do some parameters have no effect on the data?)</vt:lpstr>
      <vt:lpstr>Concern 2 (Overfitting): Fitting a large number of parameters to a small dataset.</vt:lpstr>
      <vt:lpstr>Concern 3 (Computational Complexity): The explosion of combinations of parameter values makes an optimal search infeasible.</vt:lpstr>
      <vt:lpstr>Convex Fitting Surface Overcomes Computational Complexity</vt:lpstr>
      <vt:lpstr>Fitting Surface: Wolf Model</vt:lpstr>
      <vt:lpstr>Factors Affecting Computational Complexity of Fitting</vt:lpstr>
      <vt:lpstr>Considerations for Parameter 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Fitting: Overview</dc:title>
  <cp:lastModifiedBy>Joseph L. Hellerstein</cp:lastModifiedBy>
  <cp:revision>55</cp:revision>
  <dcterms:modified xsi:type="dcterms:W3CDTF">2022-11-01T15:51:05Z</dcterms:modified>
</cp:coreProperties>
</file>